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4"/>
  </p:notesMasterIdLst>
  <p:handoutMasterIdLst>
    <p:handoutMasterId r:id="rId35"/>
  </p:handoutMasterIdLst>
  <p:sldIdLst>
    <p:sldId id="500" r:id="rId3"/>
    <p:sldId id="541" r:id="rId4"/>
    <p:sldId id="796" r:id="rId5"/>
    <p:sldId id="762" r:id="rId6"/>
    <p:sldId id="761" r:id="rId7"/>
    <p:sldId id="766" r:id="rId8"/>
    <p:sldId id="764" r:id="rId9"/>
    <p:sldId id="769" r:id="rId10"/>
    <p:sldId id="768" r:id="rId11"/>
    <p:sldId id="773" r:id="rId12"/>
    <p:sldId id="792" r:id="rId13"/>
    <p:sldId id="767" r:id="rId14"/>
    <p:sldId id="774" r:id="rId15"/>
    <p:sldId id="776" r:id="rId16"/>
    <p:sldId id="775" r:id="rId17"/>
    <p:sldId id="777" r:id="rId18"/>
    <p:sldId id="778" r:id="rId19"/>
    <p:sldId id="779" r:id="rId20"/>
    <p:sldId id="793" r:id="rId21"/>
    <p:sldId id="780" r:id="rId22"/>
    <p:sldId id="781" r:id="rId23"/>
    <p:sldId id="794" r:id="rId24"/>
    <p:sldId id="786" r:id="rId25"/>
    <p:sldId id="795" r:id="rId26"/>
    <p:sldId id="785" r:id="rId27"/>
    <p:sldId id="787" r:id="rId28"/>
    <p:sldId id="788" r:id="rId29"/>
    <p:sldId id="789" r:id="rId30"/>
    <p:sldId id="791" r:id="rId31"/>
    <p:sldId id="797" r:id="rId32"/>
    <p:sldId id="681" r:id="rId3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6" autoAdjust="0"/>
    <p:restoredTop sz="84254" autoAdjust="0"/>
  </p:normalViewPr>
  <p:slideViewPr>
    <p:cSldViewPr snapToGrid="0">
      <p:cViewPr>
        <p:scale>
          <a:sx n="66" d="100"/>
          <a:sy n="66" d="100"/>
        </p:scale>
        <p:origin x="-1308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18.xml"/><Relationship Id="rId18" Type="http://schemas.openxmlformats.org/officeDocument/2006/relationships/slide" Target="slides/slide26.xml"/><Relationship Id="rId3" Type="http://schemas.openxmlformats.org/officeDocument/2006/relationships/slide" Target="slides/slide7.xml"/><Relationship Id="rId21" Type="http://schemas.openxmlformats.org/officeDocument/2006/relationships/slide" Target="slides/slide29.xml"/><Relationship Id="rId7" Type="http://schemas.openxmlformats.org/officeDocument/2006/relationships/slide" Target="slides/slide12.xml"/><Relationship Id="rId12" Type="http://schemas.openxmlformats.org/officeDocument/2006/relationships/slide" Target="slides/slide17.xml"/><Relationship Id="rId17" Type="http://schemas.openxmlformats.org/officeDocument/2006/relationships/slide" Target="slides/slide25.xml"/><Relationship Id="rId2" Type="http://schemas.openxmlformats.org/officeDocument/2006/relationships/slide" Target="slides/slide6.xml"/><Relationship Id="rId16" Type="http://schemas.openxmlformats.org/officeDocument/2006/relationships/slide" Target="slides/slide23.xml"/><Relationship Id="rId20" Type="http://schemas.openxmlformats.org/officeDocument/2006/relationships/slide" Target="slides/slide28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6.xml"/><Relationship Id="rId5" Type="http://schemas.openxmlformats.org/officeDocument/2006/relationships/slide" Target="slides/slide9.xml"/><Relationship Id="rId15" Type="http://schemas.openxmlformats.org/officeDocument/2006/relationships/slide" Target="slides/slide21.xml"/><Relationship Id="rId10" Type="http://schemas.openxmlformats.org/officeDocument/2006/relationships/slide" Target="slides/slide15.xml"/><Relationship Id="rId19" Type="http://schemas.openxmlformats.org/officeDocument/2006/relationships/slide" Target="slides/slide27.xml"/><Relationship Id="rId4" Type="http://schemas.openxmlformats.org/officeDocument/2006/relationships/slide" Target="slides/slide8.xml"/><Relationship Id="rId9" Type="http://schemas.openxmlformats.org/officeDocument/2006/relationships/slide" Target="slides/slide14.xml"/><Relationship Id="rId14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5BACD66D-EF48-47A4-97B5-E403075ECA88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400AB686-5862-40DE-9717-16F7596C5B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6870" name="Rectangle 12"/>
          <p:cNvSpPr>
            <a:spLocks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97AA1-5939-46D4-B791-F0541295D9D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789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Cisco Networking Academy program</a:t>
            </a:r>
          </a:p>
          <a:p>
            <a:pPr>
              <a:buFontTx/>
              <a:buNone/>
            </a:pPr>
            <a:r>
              <a:rPr lang="en-US" b="1" smtClean="0"/>
              <a:t>Introduction to Networking</a:t>
            </a:r>
          </a:p>
          <a:p>
            <a:pPr>
              <a:buFontTx/>
              <a:buNone/>
            </a:pPr>
            <a:r>
              <a:rPr lang="en-US" sz="1300" b="1" smtClean="0"/>
              <a:t>Chapter 7</a:t>
            </a:r>
            <a:endParaRPr lang="en-GB" b="1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7.1.2.7 TCP and UDP Port Addressing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9162D7-5106-43E7-9F22-4EC19337B683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80BC7-F548-4D81-910E-1501EB3200C7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813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7.1.2.8 TCP and UDP Port Addressing (cont)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0B280-72AE-4ED3-BEFC-41D6EE7A6DCA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915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7.1.2.9 TCP and UDP Port Addressing (cont)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35E208-5126-4273-A35F-B910C1E03A8D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5017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7.2.1 TCP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7.2.1.2  TCP Server Processes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6FFD42-879A-4212-A0B0-26C4F29686DC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5120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7.2.1.3 TCP Connection, Establishment and Termination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6C126-3526-4825-84A6-D2D06DA977F5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5222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7.2.1.4 TCP Three Way Handshake – Step 1</a:t>
            </a:r>
            <a:endParaRPr lang="en-US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4172A7-8D10-4BDF-8737-2FD2DD26FD70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5325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7.2.1.5 TCP Three Way Handshake – Step 2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5E8F9E-D8C3-4AA1-8D8D-FBB8954282B8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5427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7.2.1.6 TCP Three Way Handshake – Step 3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7.2.1.7 TCP Session Termination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D6E56-BF0F-4D08-98F7-FEF1E161DBC9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BC233B-33EB-45A7-BBFE-EEA8F896875D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632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7.2.2.1 TCP  Reliability – Ordered Delivery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AE7A1-5ABA-421F-88B3-6ACFBB470CE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891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5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8B4790-59A8-4320-9589-82EC9CA3B286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5734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7.2.2.2 TCP  Reliability –Acknowledgement and Window size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7.2.2.4 TCP Flow Control- Window Size and Acknowledgements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DCDF2D-7DAE-4AAC-A385-8D4D418B42F3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165E1B-111D-4198-B95B-8FD316C55CD3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939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7.2.2.5 TCP  Flow Control –Congestion Avoidance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7.2.2.6 TCP Reliability - Acknowledgements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481A40-0E69-4A81-A3CA-B4B3D39F9D5B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3557F-C9E3-409B-85FE-D86D985D5F71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144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7.2.3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7.2.3.1 UDP Low Overhead vs. Reliability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9F8E1D-973A-4B69-9CA4-0580FC73E2E7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6246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7.2.3.2 Datagram Reassembly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6FB304-986C-4CFB-8F27-1D6D9994763E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6349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7.2.3.3 UDP Server Processes and Requests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7.2.3.4 UDP Client Processes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D700AE-93D7-4573-8AE7-ED1AC53312D8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6451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7.2.4 TCP or UDP,  that is the Question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7.2.4.1 Applications that use TCP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B5EA02-AA66-4E1E-AF76-C3D3E3226709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6553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7.2.4 TCP or UDP,  that is the Question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7.2.4.2 Applications that use UDP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Chapter 7 </a:t>
            </a:r>
          </a:p>
          <a:p>
            <a:pPr>
              <a:buFontTx/>
              <a:buNone/>
            </a:pPr>
            <a:r>
              <a:rPr lang="en-US" smtClean="0"/>
              <a:t>7.1.1</a:t>
            </a:r>
          </a:p>
          <a:p>
            <a:pPr>
              <a:buFontTx/>
              <a:buNone/>
            </a:pPr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538D6A-B109-477E-80A3-FD15915855EB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1519F2-18BD-40E1-8D91-1E34C9902BA9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4096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7.1.1.1 and 7.1.1.2 Role of the Transport Layer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BD77-F467-4587-9C56-D0730FA49C34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4198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7.1.1.3 Conversation Multiplexing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725896-607C-41C6-BBB9-E2D1DF350D93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4301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7.1.1.4 Transport Layer Reliability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7.1.1.5 TCP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7.1.1.6 UDP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7.1.1.7 The Right Transport Layer Protocol for the Right Application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1DF9D2-FCA4-4BC0-BC5E-CA9F7429C77A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4403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7.1.2  Introducing TCP and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7.1.2.1  Introducing TCP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7.1.2.2 Role of TCP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11C55-E266-4B0A-9D61-B35FCC2D7380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4505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7.1.2.3 Introducing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7.1.2.4 Role of UDP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D41109-47DC-4AB2-8940-AD77E5BE53D8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4608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7.1.2.5 Separating Multiple Communications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7.1.2.6 TCP and UDP Port addressing</a:t>
            </a: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D40C303-8081-4C54-ABA3-48DF9A512229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F02FE16B-00E2-4D57-9581-CCF2617006DF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FF7ACF9A-285C-4699-AF2A-B395DECEE6D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584" r:id="rId2"/>
    <p:sldLayoutId id="2147484585" r:id="rId3"/>
    <p:sldLayoutId id="2147484586" r:id="rId4"/>
    <p:sldLayoutId id="2147484587" r:id="rId5"/>
    <p:sldLayoutId id="2147484588" r:id="rId6"/>
    <p:sldLayoutId id="2147484589" r:id="rId7"/>
    <p:sldLayoutId id="2147484590" r:id="rId8"/>
    <p:sldLayoutId id="2147484591" r:id="rId9"/>
    <p:sldLayoutId id="2147484592" r:id="rId10"/>
    <p:sldLayoutId id="2147484593" r:id="rId11"/>
    <p:sldLayoutId id="214748459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0A2F0F4F-5EC7-4D27-9AE7-8AA7CB5C2715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595" r:id="rId2"/>
    <p:sldLayoutId id="2147484596" r:id="rId3"/>
    <p:sldLayoutId id="2147484597" r:id="rId4"/>
    <p:sldLayoutId id="2147484598" r:id="rId5"/>
    <p:sldLayoutId id="2147484599" r:id="rId6"/>
    <p:sldLayoutId id="2147484600" r:id="rId7"/>
    <p:sldLayoutId id="2147484601" r:id="rId8"/>
    <p:sldLayoutId id="2147484602" r:id="rId9"/>
    <p:sldLayoutId id="2147484603" r:id="rId10"/>
    <p:sldLayoutId id="214748460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smtClean="0"/>
              <a:t>Chapter 7:</a:t>
            </a:r>
            <a:br>
              <a:rPr lang="en-US" sz="2800" smtClean="0"/>
            </a:br>
            <a:r>
              <a:rPr lang="en-US" sz="2800" smtClean="0"/>
              <a:t>Transport Layer</a:t>
            </a:r>
            <a:endParaRPr lang="en-US" sz="280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smtClean="0"/>
              <a:t>Introduction to Networking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Introducing TCP and UDP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Separating Multiple Communications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82613" y="1487488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smtClean="0"/>
              <a:t>Port Numbers are used by TCP and UDP to differentiate between applications.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smtClean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smtClean="0"/>
              <a:t>.</a:t>
            </a:r>
            <a:endParaRPr lang="en-US" altLang="ja-JP" sz="2000" smtClean="0">
              <a:ea typeface="ＭＳ Ｐゴシック" pitchFamily="34" charset="-128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 l="47299" t="28967" r="12096" b="14484"/>
          <a:stretch>
            <a:fillRect/>
          </a:stretch>
        </p:blipFill>
        <p:spPr bwMode="auto">
          <a:xfrm>
            <a:off x="1493838" y="2017713"/>
            <a:ext cx="5849937" cy="45799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55638" y="654050"/>
            <a:ext cx="8145462" cy="838200"/>
          </a:xfrm>
        </p:spPr>
        <p:txBody>
          <a:bodyPr/>
          <a:lstStyle/>
          <a:p>
            <a:r>
              <a:rPr lang="en-US" sz="1800" smtClean="0"/>
              <a:t>Introducing TCP and UDP</a:t>
            </a:r>
            <a:br>
              <a:rPr lang="en-US" sz="1800" smtClean="0"/>
            </a:br>
            <a:r>
              <a:rPr lang="en-US" smtClean="0"/>
              <a:t>TCP and UDP Port Addressing</a:t>
            </a:r>
          </a:p>
        </p:txBody>
      </p:sp>
      <p:pic>
        <p:nvPicPr>
          <p:cNvPr id="153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6371" t="8804" r="18729" b="19182"/>
          <a:stretch>
            <a:fillRect/>
          </a:stretch>
        </p:blipFill>
        <p:spPr>
          <a:xfrm>
            <a:off x="817563" y="1625600"/>
            <a:ext cx="6845300" cy="4597400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Introducing TCP and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and UDP Port Addressing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8369" t="28955" r="15773" b="51566"/>
          <a:stretch>
            <a:fillRect/>
          </a:stretch>
        </p:blipFill>
        <p:spPr>
          <a:xfrm>
            <a:off x="1944688" y="1289050"/>
            <a:ext cx="4600575" cy="1395413"/>
          </a:xfrm>
          <a:noFill/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 l="49333" t="62650" r="16983" b="20287"/>
          <a:stretch>
            <a:fillRect/>
          </a:stretch>
        </p:blipFill>
        <p:spPr bwMode="auto">
          <a:xfrm>
            <a:off x="2032000" y="2728913"/>
            <a:ext cx="4429125" cy="1363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5" cstate="print"/>
          <a:srcRect l="49442" t="62650" r="16869" b="23660"/>
          <a:stretch>
            <a:fillRect/>
          </a:stretch>
        </p:blipFill>
        <p:spPr bwMode="auto">
          <a:xfrm>
            <a:off x="2032000" y="4208463"/>
            <a:ext cx="4456113" cy="11223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6" cstate="print"/>
          <a:srcRect l="49442" t="62848" r="16980" b="25446"/>
          <a:stretch>
            <a:fillRect/>
          </a:stretch>
        </p:blipFill>
        <p:spPr bwMode="auto">
          <a:xfrm>
            <a:off x="2017713" y="5443538"/>
            <a:ext cx="4456112" cy="873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Introducing TCP and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and UDP Port Addressing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35718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smtClean="0"/>
              <a:t>Netstat</a:t>
            </a:r>
          </a:p>
          <a:p>
            <a:r>
              <a:rPr lang="en-US" smtClean="0"/>
              <a:t>Used to examine TCP connections that are open and running on a networked host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48749" t="38492" r="15666" b="27975"/>
          <a:stretch>
            <a:fillRect/>
          </a:stretch>
        </p:blipFill>
        <p:spPr bwMode="auto">
          <a:xfrm>
            <a:off x="1916113" y="3251200"/>
            <a:ext cx="5224462" cy="276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Server Processes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 cstate="print"/>
          <a:srcRect l="48526" t="29509" r="16112" b="23413"/>
          <a:stretch>
            <a:fillRect/>
          </a:stretch>
        </p:blipFill>
        <p:spPr bwMode="auto">
          <a:xfrm>
            <a:off x="434975" y="1871663"/>
            <a:ext cx="4240213" cy="284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843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48338" t="29480" r="15981" b="21429"/>
          <a:stretch>
            <a:fillRect/>
          </a:stretch>
        </p:blipFill>
        <p:spPr>
          <a:xfrm>
            <a:off x="4819650" y="1828800"/>
            <a:ext cx="3976688" cy="2989263"/>
          </a:xfr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7254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Connection, Establishment and Termination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9459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smtClean="0"/>
              <a:t>Three-Way Handshake</a:t>
            </a:r>
          </a:p>
          <a:p>
            <a:r>
              <a:rPr lang="en-US" smtClean="0"/>
              <a:t>Establishes that the destination device is present on the network.</a:t>
            </a:r>
          </a:p>
          <a:p>
            <a:r>
              <a:rPr lang="en-US" smtClean="0"/>
              <a:t>Verifies that the destination device has an active service and is accepting requests on the destination port number that the initiating client intends to use for the session.</a:t>
            </a:r>
          </a:p>
          <a:p>
            <a:r>
              <a:rPr lang="en-US" smtClean="0"/>
              <a:t>Informs the destination device that the source client intends to establish a communication session on that port number.</a:t>
            </a:r>
          </a:p>
          <a:p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  </a:t>
            </a:r>
            <a:r>
              <a:rPr lang="en-US" sz="1600" dirty="0" smtClean="0">
                <a:solidFill>
                  <a:srgbClr val="FF0000"/>
                </a:solidFill>
              </a:rPr>
              <a:t>NEED New Graphic for this and next two slides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Three-Way Handshake – Step 1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483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4879975"/>
          </a:xfrm>
        </p:spPr>
        <p:txBody>
          <a:bodyPr/>
          <a:lstStyle/>
          <a:p>
            <a:r>
              <a:rPr lang="en-US" b="1" smtClean="0"/>
              <a:t>Step 1: The initiating client requests a client-to-server communication session with the server.</a:t>
            </a:r>
            <a:endParaRPr lang="en-US" smtClean="0"/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 cstate="print"/>
          <a:srcRect l="43617" t="33333" r="16893" b="12103"/>
          <a:stretch>
            <a:fillRect/>
          </a:stretch>
        </p:blipFill>
        <p:spPr bwMode="auto">
          <a:xfrm>
            <a:off x="1973263" y="2525713"/>
            <a:ext cx="5138737" cy="3990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Three-Way Handshake – Step 2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>
          <a:xfrm>
            <a:off x="568325" y="1565275"/>
            <a:ext cx="7940675" cy="4878388"/>
          </a:xfrm>
        </p:spPr>
        <p:txBody>
          <a:bodyPr/>
          <a:lstStyle/>
          <a:p>
            <a:r>
              <a:rPr lang="en-US" b="1" smtClean="0"/>
              <a:t>Step 2: The server acknowledges the client-to-server communication session and requests a server-to-client communication session</a:t>
            </a:r>
            <a:r>
              <a:rPr lang="en-US" smtClean="0"/>
              <a:t>.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/>
          <a:srcRect l="47411" t="33333" r="17674" b="12698"/>
          <a:stretch>
            <a:fillRect/>
          </a:stretch>
        </p:blipFill>
        <p:spPr bwMode="auto">
          <a:xfrm>
            <a:off x="2308225" y="2700338"/>
            <a:ext cx="4541838" cy="3946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Three-Way Handshake – Step 3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531" name="Content Placeholder 6"/>
          <p:cNvSpPr>
            <a:spLocks noGrp="1"/>
          </p:cNvSpPr>
          <p:nvPr>
            <p:ph idx="1"/>
          </p:nvPr>
        </p:nvSpPr>
        <p:spPr>
          <a:xfrm>
            <a:off x="568325" y="1565275"/>
            <a:ext cx="7940675" cy="4878388"/>
          </a:xfrm>
        </p:spPr>
        <p:txBody>
          <a:bodyPr/>
          <a:lstStyle/>
          <a:p>
            <a:r>
              <a:rPr lang="en-US" b="1" smtClean="0"/>
              <a:t>Step 3: The initiating client acknowledges the server-to-client communication session.</a:t>
            </a:r>
            <a:endParaRPr lang="en-US" smtClean="0"/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 cstate="print"/>
          <a:srcRect l="43506" t="33730" r="20464" b="13492"/>
          <a:stretch>
            <a:fillRect/>
          </a:stretch>
        </p:blipFill>
        <p:spPr bwMode="auto">
          <a:xfrm>
            <a:off x="2206625" y="2568575"/>
            <a:ext cx="4687888" cy="386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36575" y="550863"/>
            <a:ext cx="8191500" cy="1012825"/>
          </a:xfrm>
        </p:spPr>
        <p:txBody>
          <a:bodyPr/>
          <a:lstStyle/>
          <a:p>
            <a:r>
              <a:rPr lang="en-US" sz="1800" smtClean="0"/>
              <a:t>TCP Communication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TCP Session Termination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 cstate="print"/>
          <a:srcRect l="53099" t="36310" r="18678" b="28374"/>
          <a:stretch>
            <a:fillRect/>
          </a:stretch>
        </p:blipFill>
        <p:spPr bwMode="auto">
          <a:xfrm>
            <a:off x="1044575" y="1617663"/>
            <a:ext cx="6459538" cy="4545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7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7.1 Transport Layer Protocols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7.2 TCP and UDP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7.3 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Reliability and Flow 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Reliability – Ordered Delivery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4579" name="Content Placeholder 6"/>
          <p:cNvSpPr>
            <a:spLocks noGrp="1"/>
          </p:cNvSpPr>
          <p:nvPr>
            <p:ph idx="1"/>
          </p:nvPr>
        </p:nvSpPr>
        <p:spPr>
          <a:xfrm>
            <a:off x="582613" y="1492250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Sequence numbers used to reassemble segments into original order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 l="48972" t="31548" r="14551" b="16667"/>
          <a:stretch>
            <a:fillRect/>
          </a:stretch>
        </p:blipFill>
        <p:spPr bwMode="auto">
          <a:xfrm>
            <a:off x="2060575" y="2249488"/>
            <a:ext cx="5254625" cy="4352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2425" y="668338"/>
            <a:ext cx="8145463" cy="7699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Reliability – Acknowledgement and Window Size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5603" name="Content Placeholder 6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87838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The sequence number and acknowledgement number are used together to confirm receipt.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 cstate="print"/>
          <a:srcRect l="46407" t="31548" r="20573" b="17659"/>
          <a:stretch>
            <a:fillRect/>
          </a:stretch>
        </p:blipFill>
        <p:spPr bwMode="auto">
          <a:xfrm>
            <a:off x="2003425" y="2249488"/>
            <a:ext cx="4614863" cy="3165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638175" y="5588000"/>
            <a:ext cx="7678738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b="1"/>
              <a:t>Window Size - </a:t>
            </a:r>
            <a:r>
              <a:rPr lang="en-US"/>
              <a:t>The amount of data that a source can transmit before an acknowledgement must be received.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27063" y="623888"/>
            <a:ext cx="8145462" cy="838200"/>
          </a:xfrm>
        </p:spPr>
        <p:txBody>
          <a:bodyPr/>
          <a:lstStyle/>
          <a:p>
            <a:r>
              <a:rPr lang="en-US" sz="1800" smtClean="0"/>
              <a:t>TCP Reliability and Flow Control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Window Size and Acknowledgements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6866" t="29361" r="13155" b="10521"/>
          <a:stretch>
            <a:fillRect/>
          </a:stretch>
        </p:blipFill>
        <p:spPr>
          <a:xfrm>
            <a:off x="1843088" y="1639888"/>
            <a:ext cx="5878512" cy="4833937"/>
          </a:xfr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552450"/>
            <a:ext cx="8467725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Reliability and Flow 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Flow Control – Congestion Avoidance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 cstate="print"/>
          <a:srcRect l="52206" t="36156" r="13322" b="13293"/>
          <a:stretch>
            <a:fillRect/>
          </a:stretch>
        </p:blipFill>
        <p:spPr bwMode="auto">
          <a:xfrm>
            <a:off x="1349375" y="1611313"/>
            <a:ext cx="6415088" cy="4832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82613" y="682625"/>
            <a:ext cx="8145462" cy="838200"/>
          </a:xfrm>
        </p:spPr>
        <p:txBody>
          <a:bodyPr/>
          <a:lstStyle/>
          <a:p>
            <a:r>
              <a:rPr lang="en-US" sz="1800" smtClean="0"/>
              <a:t>Reliability and Flow Control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TCP Reliability - Acknowledgements</a:t>
            </a:r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53262" t="29520" r="14754" b="10521"/>
          <a:stretch>
            <a:fillRect/>
          </a:stretch>
        </p:blipFill>
        <p:spPr>
          <a:xfrm>
            <a:off x="2452688" y="1741488"/>
            <a:ext cx="4159250" cy="4383087"/>
          </a:xfr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UDP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UDP Low Overhead vs. Reliability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9699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smtClean="0"/>
              <a:t>UDP</a:t>
            </a:r>
          </a:p>
          <a:p>
            <a:r>
              <a:rPr lang="en-US" sz="2000" smtClean="0"/>
              <a:t>Simple protocol that provides the basic transport layer functions</a:t>
            </a:r>
          </a:p>
          <a:p>
            <a:r>
              <a:rPr lang="en-US" sz="2000" smtClean="0"/>
              <a:t>Used by applications that can tolerate small loss of data</a:t>
            </a:r>
          </a:p>
          <a:p>
            <a:r>
              <a:rPr lang="en-US" sz="2000" smtClean="0"/>
              <a:t>Used by applications that cannot tolerate delay</a:t>
            </a:r>
          </a:p>
          <a:p>
            <a:pPr>
              <a:buFont typeface="Wingdings" pitchFamily="2" charset="2"/>
              <a:buNone/>
            </a:pPr>
            <a:r>
              <a:rPr lang="en-US" b="1" smtClean="0"/>
              <a:t>Used by</a:t>
            </a:r>
          </a:p>
          <a:p>
            <a:r>
              <a:rPr lang="en-US" sz="2000" smtClean="0"/>
              <a:t>Domain Name System (DNS)</a:t>
            </a:r>
          </a:p>
          <a:p>
            <a:r>
              <a:rPr lang="en-US" sz="2000" smtClean="0"/>
              <a:t>Simple Network Management Protocol (SNMP)</a:t>
            </a:r>
          </a:p>
          <a:p>
            <a:r>
              <a:rPr lang="en-US" sz="2000" smtClean="0"/>
              <a:t>Dynamic Host Configuration Protocol (DHCP)</a:t>
            </a:r>
          </a:p>
          <a:p>
            <a:r>
              <a:rPr lang="en-US" sz="2000" smtClean="0"/>
              <a:t>Trivial File Transfer Protocol (TFTP)</a:t>
            </a:r>
          </a:p>
          <a:p>
            <a:r>
              <a:rPr lang="en-US" sz="2000" smtClean="0"/>
              <a:t>IP telephony or Voice over IP (VoIP)</a:t>
            </a:r>
          </a:p>
          <a:p>
            <a:r>
              <a:rPr lang="en-US" sz="2000" smtClean="0"/>
              <a:t>Online games</a:t>
            </a:r>
          </a:p>
          <a:p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UDP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Datagram Reassembly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 cstate="print"/>
          <a:srcRect l="47968" t="28967" r="13881" b="11905"/>
          <a:stretch>
            <a:fillRect/>
          </a:stretch>
        </p:blipFill>
        <p:spPr bwMode="auto">
          <a:xfrm>
            <a:off x="1857375" y="1566863"/>
            <a:ext cx="5530850" cy="4819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UDP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UDP Server and Client Processes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1747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7940675" cy="4879975"/>
          </a:xfrm>
        </p:spPr>
        <p:txBody>
          <a:bodyPr/>
          <a:lstStyle/>
          <a:p>
            <a:r>
              <a:rPr lang="en-US" smtClean="0"/>
              <a:t>UDP-based server applications are assigned well-known or registered port numbers.</a:t>
            </a:r>
          </a:p>
          <a:p>
            <a:r>
              <a:rPr lang="en-US" smtClean="0"/>
              <a:t>UDP client process randomly selects port number from range of dynamic port numbers as the source port.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28770" r="16893" b="26984"/>
          <a:stretch>
            <a:fillRect/>
          </a:stretch>
        </p:blipFill>
        <p:spPr bwMode="auto">
          <a:xfrm>
            <a:off x="2105025" y="3090863"/>
            <a:ext cx="4687888" cy="340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TCP or 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Applications that use TCP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 cstate="print"/>
          <a:srcRect l="49529" t="34325" r="14217" b="13095"/>
          <a:stretch>
            <a:fillRect/>
          </a:stretch>
        </p:blipFill>
        <p:spPr bwMode="auto">
          <a:xfrm>
            <a:off x="1916113" y="1524000"/>
            <a:ext cx="5607050" cy="4732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TCP or 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Applications that use UDP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32938" r="13324" b="13194"/>
          <a:stretch>
            <a:fillRect/>
          </a:stretch>
        </p:blipFill>
        <p:spPr bwMode="auto">
          <a:xfrm>
            <a:off x="1698625" y="1538288"/>
            <a:ext cx="6053138" cy="4848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7: Objectives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41350" y="1782763"/>
            <a:ext cx="7940675" cy="3571875"/>
          </a:xfrm>
        </p:spPr>
        <p:txBody>
          <a:bodyPr/>
          <a:lstStyle/>
          <a:p>
            <a:r>
              <a:rPr lang="en-US" sz="2000" smtClean="0"/>
              <a:t>Describe the purpose of the transport layer in managing the transportation of data in end-to-end communication.</a:t>
            </a:r>
          </a:p>
          <a:p>
            <a:r>
              <a:rPr lang="en-US" sz="2000" smtClean="0"/>
              <a:t>Describe characteristics of the TCP and UDP protocols, including port numbers and their uses.</a:t>
            </a:r>
          </a:p>
          <a:p>
            <a:r>
              <a:rPr lang="en-CA" sz="2000" smtClean="0"/>
              <a:t>Explain how TCP session establishment and termination processes facilitate reliable communication.</a:t>
            </a:r>
          </a:p>
          <a:p>
            <a:r>
              <a:rPr lang="en-CA" sz="2000" smtClean="0"/>
              <a:t>Explain how TCP protocol data units are transmitted and acknowledged to guarantee delivery.</a:t>
            </a:r>
          </a:p>
          <a:p>
            <a:r>
              <a:rPr lang="en-US" sz="2000" smtClean="0"/>
              <a:t>Explain the UDP client processes to establish communication with a server.</a:t>
            </a:r>
          </a:p>
          <a:p>
            <a:r>
              <a:rPr lang="en-US" sz="2000" smtClean="0"/>
              <a:t>Determine whether high-reliability TCP transmissions, or non-guaranteed UDP transmissions, are best suited for common applications.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7: Summary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41350" y="1782763"/>
            <a:ext cx="7940675" cy="3571875"/>
          </a:xfrm>
        </p:spPr>
        <p:txBody>
          <a:bodyPr/>
          <a:lstStyle/>
          <a:p>
            <a:r>
              <a:rPr lang="en-US" sz="2200" smtClean="0"/>
              <a:t>The role of the Transport layer is to provide three main functions: multiplexing, segmentation and reassembly, and error checking. </a:t>
            </a:r>
          </a:p>
          <a:p>
            <a:r>
              <a:rPr lang="en-US" sz="2200" smtClean="0"/>
              <a:t>These functions are necessary in order to address issues in quality of service and security on networks.</a:t>
            </a:r>
          </a:p>
          <a:p>
            <a:r>
              <a:rPr lang="en-US" sz="2200" smtClean="0"/>
              <a:t> Knowing how TCP and UDP operate and which popular applications use each protocol will allow the implementation of quality of service and build more reliable networks.</a:t>
            </a:r>
          </a:p>
          <a:p>
            <a:r>
              <a:rPr lang="en-US" sz="2200" smtClean="0"/>
              <a:t>Ports provide a “tunnel” for data to get from the Transport layer to the appropriate application at the destination.</a:t>
            </a:r>
            <a:endParaRPr lang="en-US" sz="2200" smtClean="0">
              <a:cs typeface="Arial" charset="0"/>
            </a:endParaRPr>
          </a:p>
          <a:p>
            <a:endParaRPr lang="en-US" sz="200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3584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the Transport Layer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47968" t="33807" r="12988" b="12698"/>
          <a:stretch>
            <a:fillRect/>
          </a:stretch>
        </p:blipFill>
        <p:spPr bwMode="auto">
          <a:xfrm>
            <a:off x="1611313" y="1768475"/>
            <a:ext cx="6011862" cy="463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Transportation of Data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Role of the Transport Layer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8216900" cy="5153025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sz="2000" dirty="0" smtClean="0"/>
              <a:t>The </a:t>
            </a:r>
            <a:r>
              <a:rPr lang="en-US" sz="2000" b="1" dirty="0" smtClean="0"/>
              <a:t>Transport Layer </a:t>
            </a:r>
            <a:r>
              <a:rPr lang="en-US" sz="2000" dirty="0" smtClean="0"/>
              <a:t>is responsible for establishing a temporary communication session between two applications and delivering data between them. TCP/IP uses two protocols to achieve this:</a:t>
            </a:r>
          </a:p>
          <a:p>
            <a:pPr>
              <a:defRPr/>
            </a:pPr>
            <a:r>
              <a:rPr lang="en-US" sz="2000" dirty="0" smtClean="0"/>
              <a:t>Transmission Control Protocol (TCP)</a:t>
            </a:r>
          </a:p>
          <a:p>
            <a:pPr>
              <a:defRPr/>
            </a:pPr>
            <a:r>
              <a:rPr lang="en-US" sz="2000" dirty="0" smtClean="0"/>
              <a:t>User Datagram Protocol (UDP)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dirty="0" smtClean="0"/>
              <a:t>Primary Responsibilities of Transport layer Protocols</a:t>
            </a:r>
          </a:p>
          <a:p>
            <a:pPr>
              <a:defRPr/>
            </a:pPr>
            <a:r>
              <a:rPr lang="en-US" sz="2000" dirty="0" smtClean="0"/>
              <a:t>Tracking the individual communication between applications on the source and destination hosts</a:t>
            </a:r>
          </a:p>
          <a:p>
            <a:pPr>
              <a:defRPr/>
            </a:pPr>
            <a:r>
              <a:rPr lang="en-US" sz="2000" dirty="0" smtClean="0"/>
              <a:t>Segmenting data for manageability and reassembling segmented data into streams of application data at the destination</a:t>
            </a:r>
          </a:p>
          <a:p>
            <a:pPr>
              <a:defRPr/>
            </a:pPr>
            <a:r>
              <a:rPr lang="en-US" sz="2000" dirty="0" smtClean="0"/>
              <a:t>Identifying the proper application for each communication stream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Transportation of Data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Conversation Multiplexing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3814762" cy="51466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smtClean="0"/>
              <a:t>Segmenting the data</a:t>
            </a:r>
          </a:p>
          <a:p>
            <a:r>
              <a:rPr lang="en-US" sz="2000" smtClean="0"/>
              <a:t>Enables many different communications, from many different users, to be interleaved (multiplexed) on the same network, at the same time.</a:t>
            </a:r>
          </a:p>
          <a:p>
            <a:r>
              <a:rPr lang="en-US" sz="2000" smtClean="0"/>
              <a:t>Provides the means to both send and receive data when running multiple applications.</a:t>
            </a:r>
          </a:p>
          <a:p>
            <a:r>
              <a:rPr lang="en-US" altLang="ja-JP" sz="2000" smtClean="0">
                <a:ea typeface="ＭＳ Ｐゴシック" pitchFamily="34" charset="-128"/>
              </a:rPr>
              <a:t>Header added</a:t>
            </a:r>
            <a:r>
              <a:rPr lang="en-US" sz="2000" smtClean="0"/>
              <a:t> to each segment to identify it.</a:t>
            </a:r>
            <a:endParaRPr lang="en-US" altLang="ja-JP" sz="2000" smtClean="0">
              <a:ea typeface="ＭＳ Ｐゴシック" pitchFamily="34" charset="-128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 cstate="print"/>
          <a:srcRect l="47324" t="28770" r="13100" b="13690"/>
          <a:stretch>
            <a:fillRect/>
          </a:stretch>
        </p:blipFill>
        <p:spPr bwMode="auto">
          <a:xfrm>
            <a:off x="4310063" y="1481138"/>
            <a:ext cx="4408487" cy="4383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Transportation of Data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Transport Layer Reliability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1267" name="Rectangle 6"/>
          <p:cNvSpPr>
            <a:spLocks noGrp="1" noChangeArrowheads="1"/>
          </p:cNvSpPr>
          <p:nvPr>
            <p:ph idx="1"/>
          </p:nvPr>
        </p:nvSpPr>
        <p:spPr>
          <a:xfrm>
            <a:off x="612775" y="1473200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smtClean="0"/>
              <a:t>Different applications have different transport reliability requirements 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smtClean="0"/>
              <a:t>TCP/IP provides two transport layer protocols, </a:t>
            </a:r>
            <a:r>
              <a:rPr lang="en-US" sz="2000" b="1" smtClean="0"/>
              <a:t>TCP and UDP </a:t>
            </a:r>
            <a:endParaRPr lang="en-US" sz="2000" smtClean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Transmission Control Protocol (TCP) 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smtClean="0"/>
              <a:t>Provides reliable delivery ensuring that all of the data arrives at the destination. 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smtClean="0"/>
              <a:t>Uses acknowledged delivery and other processes to ensure delivery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smtClean="0"/>
              <a:t>Makes larger demands on the network – more overhead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User Datagram Protocol (UDP)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smtClean="0"/>
              <a:t>Provides just the basic functions for delivery – no reliability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smtClean="0"/>
              <a:t>Less overhead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TCP or UDP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smtClean="0"/>
              <a:t>There is a trade-off between the value of reliability and the burden it places on the network.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sz="2000" smtClean="0"/>
              <a:t>Application developers choose the transport protocol based on the requirements of their applications.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smtClean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z="200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Introducing TCP and UDP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Introducing TCP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2291" name="Rectangle 6"/>
          <p:cNvSpPr>
            <a:spLocks noGrp="1" noChangeArrowheads="1"/>
          </p:cNvSpPr>
          <p:nvPr>
            <p:ph idx="1"/>
          </p:nvPr>
        </p:nvSpPr>
        <p:spPr>
          <a:xfrm>
            <a:off x="627063" y="1487488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Transmission Control Protocol (TCP) 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RFC 793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Connection-oriented – creating a session between source and destination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Reliable delivery – retransmitting lost or corrupt data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Ordered data reconstruction – numbering and sequencing of segments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Flow control  - regulating the amount of data transmitted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Stateful protocol – keeping track of the session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 cstate="print"/>
          <a:srcRect l="50534" t="40279" r="12877" b="30754"/>
          <a:stretch>
            <a:fillRect/>
          </a:stretch>
        </p:blipFill>
        <p:spPr bwMode="auto">
          <a:xfrm>
            <a:off x="2074863" y="4564063"/>
            <a:ext cx="4760912" cy="2119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Introducing TCP and UDP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Introducing UDP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655638" y="1501775"/>
            <a:ext cx="4060825" cy="4884738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r>
              <a:rPr lang="en-US" sz="2000" b="1" dirty="0" smtClean="0"/>
              <a:t>User Datagram Protocol (UDP)</a:t>
            </a:r>
            <a:r>
              <a:rPr lang="en-US" sz="2000" dirty="0" smtClean="0"/>
              <a:t> </a:t>
            </a:r>
          </a:p>
          <a:p>
            <a:pPr>
              <a:defRPr/>
            </a:pPr>
            <a:r>
              <a:rPr lang="en-US" sz="2000" dirty="0" smtClean="0"/>
              <a:t>RFC 768</a:t>
            </a:r>
          </a:p>
          <a:p>
            <a:pPr>
              <a:defRPr/>
            </a:pPr>
            <a:r>
              <a:rPr lang="en-US" sz="2000" dirty="0" smtClean="0"/>
              <a:t>Connectionless</a:t>
            </a:r>
          </a:p>
          <a:p>
            <a:pPr>
              <a:defRPr/>
            </a:pPr>
            <a:r>
              <a:rPr lang="en-US" sz="2000" dirty="0" smtClean="0"/>
              <a:t>Unreliable delivery</a:t>
            </a:r>
          </a:p>
          <a:p>
            <a:pPr>
              <a:defRPr/>
            </a:pPr>
            <a:r>
              <a:rPr lang="en-US" sz="2000" dirty="0" smtClean="0"/>
              <a:t>No ordered data reconstruction</a:t>
            </a:r>
          </a:p>
          <a:p>
            <a:pPr>
              <a:defRPr/>
            </a:pPr>
            <a:r>
              <a:rPr lang="en-US" sz="2000" dirty="0" smtClean="0"/>
              <a:t>No flow control</a:t>
            </a:r>
          </a:p>
          <a:p>
            <a:pPr>
              <a:defRPr/>
            </a:pPr>
            <a:r>
              <a:rPr lang="en-US" sz="2000" dirty="0" smtClean="0"/>
              <a:t>Stateless protocol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dirty="0" smtClean="0"/>
              <a:t>Applications that use UDP:</a:t>
            </a:r>
          </a:p>
          <a:p>
            <a:pPr>
              <a:defRPr/>
            </a:pPr>
            <a:r>
              <a:rPr lang="en-US" sz="2000" dirty="0" smtClean="0"/>
              <a:t>Domain Name System (DNS)</a:t>
            </a:r>
          </a:p>
          <a:p>
            <a:pPr>
              <a:defRPr/>
            </a:pPr>
            <a:r>
              <a:rPr lang="en-US" sz="2000" dirty="0" smtClean="0"/>
              <a:t>Video Streaming</a:t>
            </a:r>
          </a:p>
          <a:p>
            <a:pPr>
              <a:defRPr/>
            </a:pPr>
            <a:r>
              <a:rPr lang="en-US" sz="2000" dirty="0" smtClean="0"/>
              <a:t>Voice over IP (VoIP)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sz="2000" b="1" dirty="0" smtClean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 cstate="print"/>
          <a:srcRect l="51202" t="31712" r="14439" b="23312"/>
          <a:stretch>
            <a:fillRect/>
          </a:stretch>
        </p:blipFill>
        <p:spPr bwMode="auto">
          <a:xfrm>
            <a:off x="4748213" y="2192338"/>
            <a:ext cx="4105275" cy="3714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11079</TotalTime>
  <Pages>28</Pages>
  <Words>1034</Words>
  <Application>Microsoft Office PowerPoint</Application>
  <PresentationFormat>On-screen Show (4:3)</PresentationFormat>
  <Paragraphs>184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Wingdings</vt:lpstr>
      <vt:lpstr>ＭＳ Ｐゴシック</vt:lpstr>
      <vt:lpstr>PPT-TMPLT-WHT_C</vt:lpstr>
      <vt:lpstr>NetAcad-4F_PPT-WHT_060408</vt:lpstr>
      <vt:lpstr>Chapter 7: Transport Layer</vt:lpstr>
      <vt:lpstr>Chapter 7</vt:lpstr>
      <vt:lpstr>Chapter 7: Objectives</vt:lpstr>
      <vt:lpstr>Role of the Transport Layer</vt:lpstr>
      <vt:lpstr>Transportation of Data Role of the Transport Layer</vt:lpstr>
      <vt:lpstr>Transportation of Data Conversation Multiplexing</vt:lpstr>
      <vt:lpstr>Transportation of Data Transport Layer Reliability</vt:lpstr>
      <vt:lpstr>Introducing TCP and UDP Introducing TCP</vt:lpstr>
      <vt:lpstr>Introducing TCP and UDP Introducing UDP</vt:lpstr>
      <vt:lpstr>Introducing TCP and UDP Separating Multiple Communications</vt:lpstr>
      <vt:lpstr>Introducing TCP and UDP TCP and UDP Port Addressing</vt:lpstr>
      <vt:lpstr> Introducing TCP and UDP TCP and UDP Port Addressing</vt:lpstr>
      <vt:lpstr> Introducing TCP and UDP TCP and UDP Port Addressing</vt:lpstr>
      <vt:lpstr> TCP Communication TCP Server Processes</vt:lpstr>
      <vt:lpstr> TCP Communication TCP Connection, Establishment and Termination</vt:lpstr>
      <vt:lpstr> TCP Communication  NEED New Graphic for this and next two slides TCP Three-Way Handshake – Step 1</vt:lpstr>
      <vt:lpstr> TCP Communication TCP Three-Way Handshake – Step 2</vt:lpstr>
      <vt:lpstr> TCP Communication TCP Three-Way Handshake – Step 3</vt:lpstr>
      <vt:lpstr>TCP Communication TCP Session Termination</vt:lpstr>
      <vt:lpstr>Reliability and Flow Control TCP Reliability – Ordered Delivery</vt:lpstr>
      <vt:lpstr> TCP Reliability – Acknowledgement and Window Size</vt:lpstr>
      <vt:lpstr>TCP Reliability and Flow Control Window Size and Acknowledgements</vt:lpstr>
      <vt:lpstr> Reliability and Flow Control TCP Flow Control – Congestion Avoidance</vt:lpstr>
      <vt:lpstr>Reliability and Flow Control TCP Reliability - Acknowledgements</vt:lpstr>
      <vt:lpstr> UDP Communication UDP Low Overhead vs. Reliability</vt:lpstr>
      <vt:lpstr> UDP Communication Datagram Reassembly</vt:lpstr>
      <vt:lpstr>  UDP Communication UDP Server and Client Processes</vt:lpstr>
      <vt:lpstr>  TCP or  UDP Applications that use TCP</vt:lpstr>
      <vt:lpstr>  TCP or  UDP Applications that use UDP</vt:lpstr>
      <vt:lpstr>Chapter 7: Summary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Bern</cp:lastModifiedBy>
  <cp:revision>859</cp:revision>
  <cp:lastPrinted>1999-01-27T00:54:54Z</cp:lastPrinted>
  <dcterms:created xsi:type="dcterms:W3CDTF">2006-10-23T15:07:30Z</dcterms:created>
  <dcterms:modified xsi:type="dcterms:W3CDTF">2013-05-22T19:18:36Z</dcterms:modified>
</cp:coreProperties>
</file>